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14"/>
  </p:notesMasterIdLst>
  <p:sldIdLst>
    <p:sldId id="256" r:id="rId2"/>
    <p:sldId id="273" r:id="rId3"/>
    <p:sldId id="260" r:id="rId4"/>
    <p:sldId id="271" r:id="rId5"/>
    <p:sldId id="261" r:id="rId6"/>
    <p:sldId id="262" r:id="rId7"/>
    <p:sldId id="264" r:id="rId8"/>
    <p:sldId id="274" r:id="rId9"/>
    <p:sldId id="275" r:id="rId10"/>
    <p:sldId id="276" r:id="rId11"/>
    <p:sldId id="267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FF8"/>
    <a:srgbClr val="EDEEF2"/>
    <a:srgbClr val="D3DEE7"/>
    <a:srgbClr val="DCE0E2"/>
    <a:srgbClr val="2D5487"/>
    <a:srgbClr val="F7FDFF"/>
    <a:srgbClr val="E6ECF5"/>
    <a:srgbClr val="C9E5FF"/>
    <a:srgbClr val="D6E7F0"/>
    <a:srgbClr val="2756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33"/>
    <p:restoredTop sz="92006"/>
  </p:normalViewPr>
  <p:slideViewPr>
    <p:cSldViewPr snapToGrid="0" snapToObjects="1">
      <p:cViewPr>
        <p:scale>
          <a:sx n="100" d="100"/>
          <a:sy n="100" d="100"/>
        </p:scale>
        <p:origin x="1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547A7-5665-B649-A7F7-3B72C751285B}" type="datetimeFigureOut">
              <a:rPr lang="en-US" smtClean="0"/>
              <a:t>1/25/21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B5EB82-DB2D-364E-AB92-3107283C8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4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5EB82-DB2D-364E-AB92-3107283C8E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31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5EB82-DB2D-364E-AB92-3107283C8E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17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4711-ACDF-1D48-BB06-9E3F1B926F95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3B779-82BB-714F-9377-A7B840B6C3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4711-ACDF-1D48-BB06-9E3F1B926F95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3B779-82BB-714F-9377-A7B840B6C3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4711-ACDF-1D48-BB06-9E3F1B926F95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3B779-82BB-714F-9377-A7B840B6C3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4711-ACDF-1D48-BB06-9E3F1B926F95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3B779-82BB-714F-9377-A7B840B6C3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4711-ACDF-1D48-BB06-9E3F1B926F95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3B779-82BB-714F-9377-A7B840B6C3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4711-ACDF-1D48-BB06-9E3F1B926F95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3B779-82BB-714F-9377-A7B840B6C3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4711-ACDF-1D48-BB06-9E3F1B926F95}" type="datetimeFigureOut">
              <a:rPr lang="en-US" smtClean="0"/>
              <a:t>1/25/21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3B779-82BB-714F-9377-A7B840B6C3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4711-ACDF-1D48-BB06-9E3F1B926F95}" type="datetimeFigureOut">
              <a:rPr lang="en-US" smtClean="0"/>
              <a:t>1/25/21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3B779-82BB-714F-9377-A7B840B6C3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4711-ACDF-1D48-BB06-9E3F1B926F95}" type="datetimeFigureOut">
              <a:rPr lang="en-US" smtClean="0"/>
              <a:t>1/25/21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3B779-82BB-714F-9377-A7B840B6C3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4711-ACDF-1D48-BB06-9E3F1B926F95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3B779-82BB-714F-9377-A7B840B6C3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4711-ACDF-1D48-BB06-9E3F1B926F95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3B779-82BB-714F-9377-A7B840B6C3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399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3418576" y="-2851667"/>
            <a:ext cx="5354851" cy="121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5013872"/>
            <a:ext cx="12192001" cy="126124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predictions for movie global revenue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966" y="4564117"/>
            <a:ext cx="11719034" cy="772510"/>
          </a:xfrm>
        </p:spPr>
        <p:txBody>
          <a:bodyPr>
            <a:normAutofit/>
          </a:bodyPr>
          <a:lstStyle/>
          <a:p>
            <a:pPr algn="l"/>
            <a:r>
              <a:rPr lang="en-US" sz="1600" dirty="0" smtClean="0"/>
              <a:t>METIS Winter 2021 DS Bootcamp</a:t>
            </a:r>
          </a:p>
          <a:p>
            <a:pPr algn="l"/>
            <a:r>
              <a:rPr lang="en-US" sz="1600" dirty="0" smtClean="0"/>
              <a:t>Project #2 –Carla Moestafa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3891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CF5">
            <a:alpha val="5882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12191999" cy="1549400"/>
          </a:xfrm>
          <a:solidFill>
            <a:srgbClr val="EDEEF2"/>
          </a:solidFill>
          <a:ln>
            <a:noFill/>
          </a:ln>
        </p:spPr>
        <p:txBody>
          <a:bodyPr anchor="ctr">
            <a:normAutofit/>
          </a:bodyPr>
          <a:lstStyle/>
          <a:p>
            <a:endParaRPr lang="en-US" sz="3600" b="1" dirty="0">
              <a:solidFill>
                <a:srgbClr val="3D4865"/>
              </a:solidFill>
            </a:endParaRPr>
          </a:p>
          <a:p>
            <a:r>
              <a:rPr lang="en-US" sz="3600" b="1" dirty="0" smtClean="0">
                <a:solidFill>
                  <a:srgbClr val="3D4865"/>
                </a:solidFill>
              </a:rPr>
              <a:t>  Final model selection with Lasso Regularization</a:t>
            </a:r>
            <a:endParaRPr lang="en-US" sz="3600" b="1" dirty="0" smtClean="0">
              <a:solidFill>
                <a:srgbClr val="3D4865"/>
              </a:solidFill>
            </a:endParaRPr>
          </a:p>
          <a:p>
            <a:endParaRPr lang="en-US" sz="3600" b="1" dirty="0" smtClean="0">
              <a:solidFill>
                <a:srgbClr val="3D4865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5" t="460" r="55463" b="-460"/>
          <a:stretch/>
        </p:blipFill>
        <p:spPr>
          <a:xfrm rot="16200000">
            <a:off x="5755506" y="-4556894"/>
            <a:ext cx="350787" cy="11861800"/>
          </a:xfrm>
          <a:prstGeom prst="rect">
            <a:avLst/>
          </a:prstGeom>
        </p:spPr>
      </p:pic>
      <p:sp>
        <p:nvSpPr>
          <p:cNvPr id="11" name="Content Placeholder 1"/>
          <p:cNvSpPr txBox="1">
            <a:spLocks/>
          </p:cNvSpPr>
          <p:nvPr/>
        </p:nvSpPr>
        <p:spPr>
          <a:xfrm>
            <a:off x="304799" y="1549400"/>
            <a:ext cx="11557001" cy="516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/>
              <a:t>Model 13 is the best model with mean R^2 validation score of 0.76  and test score of </a:t>
            </a:r>
            <a:r>
              <a:rPr lang="en-US" sz="2000" b="1" dirty="0" smtClean="0">
                <a:solidFill>
                  <a:srgbClr val="FF0000"/>
                </a:solidFill>
              </a:rPr>
              <a:t>0.511 </a:t>
            </a:r>
            <a:r>
              <a:rPr lang="en-US" sz="2000" b="1" dirty="0" smtClean="0"/>
              <a:t> </a:t>
            </a:r>
          </a:p>
          <a:p>
            <a:pPr marL="0" indent="0">
              <a:buNone/>
            </a:pPr>
            <a:r>
              <a:rPr lang="en-US" sz="2000" b="1" dirty="0" smtClean="0"/>
              <a:t>Further investigation with Lasso Regularization:</a:t>
            </a:r>
          </a:p>
          <a:p>
            <a:pPr marL="0" indent="0">
              <a:buNone/>
            </a:pPr>
            <a:endParaRPr lang="en-US" sz="2000" b="1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676830"/>
              </p:ext>
            </p:extLst>
          </p:nvPr>
        </p:nvGraphicFramePr>
        <p:xfrm>
          <a:off x="1866899" y="2748012"/>
          <a:ext cx="8128000" cy="184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/>
                <a:gridCol w="62992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CASE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REGULARIZED</a:t>
                      </a:r>
                      <a:r>
                        <a:rPr lang="en-US" baseline="0" dirty="0" smtClean="0"/>
                        <a:t> MODEL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CASE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 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CASE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r>
                        <a:rPr lang="en-US" baseline="0" dirty="0" smtClean="0"/>
                        <a:t> including simple and categorical features only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CASE 3*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MODEL 13 with</a:t>
                      </a:r>
                      <a:r>
                        <a:rPr lang="en-US" baseline="0" dirty="0" smtClean="0"/>
                        <a:t> opening revenues &gt; 200 Million USD dropped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CASE 4*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CASE</a:t>
                      </a:r>
                      <a:r>
                        <a:rPr lang="en-US" baseline="0" dirty="0" smtClean="0"/>
                        <a:t> 3 with opening revenues &lt; 0.5 Million USD removed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66899" y="4642852"/>
            <a:ext cx="5351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*Case </a:t>
            </a:r>
            <a:r>
              <a:rPr lang="en-US" sz="1200" dirty="0" smtClean="0"/>
              <a:t>3 &amp; 4 were carried out after </a:t>
            </a:r>
            <a:r>
              <a:rPr lang="en-US" sz="1200" smtClean="0"/>
              <a:t>and considering </a:t>
            </a:r>
            <a:r>
              <a:rPr lang="en-US" sz="1200" dirty="0" smtClean="0"/>
              <a:t>comments </a:t>
            </a:r>
            <a:r>
              <a:rPr lang="en-US" sz="1200" smtClean="0"/>
              <a:t>during presentation.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6549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CF5">
            <a:alpha val="5882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12192000" cy="1734208"/>
          </a:xfrm>
          <a:solidFill>
            <a:srgbClr val="EDEEF2"/>
          </a:solidFill>
          <a:ln>
            <a:noFill/>
          </a:ln>
        </p:spPr>
        <p:txBody>
          <a:bodyPr>
            <a:normAutofit/>
          </a:bodyPr>
          <a:lstStyle/>
          <a:p>
            <a:endParaRPr lang="en-US" sz="3600" b="1" dirty="0" smtClean="0">
              <a:solidFill>
                <a:srgbClr val="3D4865"/>
              </a:solidFill>
            </a:endParaRPr>
          </a:p>
          <a:p>
            <a:r>
              <a:rPr lang="en-US" sz="3600" b="1" dirty="0" smtClean="0">
                <a:solidFill>
                  <a:srgbClr val="3D4865"/>
                </a:solidFill>
              </a:rPr>
              <a:t>Final model selection using Lasso Regularization</a:t>
            </a:r>
            <a:endParaRPr lang="en-US" sz="3600" b="1" dirty="0" smtClean="0">
              <a:solidFill>
                <a:srgbClr val="3D4865"/>
              </a:solidFill>
            </a:endParaRPr>
          </a:p>
          <a:p>
            <a:endParaRPr lang="en-US" sz="3600" b="1" dirty="0" smtClean="0">
              <a:solidFill>
                <a:srgbClr val="3D4865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5" t="460" r="55463" b="-460"/>
          <a:stretch/>
        </p:blipFill>
        <p:spPr>
          <a:xfrm rot="16200000">
            <a:off x="3515708" y="-2112264"/>
            <a:ext cx="350787" cy="73822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2450865"/>
            <a:ext cx="5757333" cy="34544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519563"/>
              </p:ext>
            </p:extLst>
          </p:nvPr>
        </p:nvGraphicFramePr>
        <p:xfrm>
          <a:off x="927101" y="2921000"/>
          <a:ext cx="4267199" cy="21319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9"/>
                <a:gridCol w="1041400"/>
                <a:gridCol w="1930400"/>
              </a:tblGrid>
              <a:tr h="648546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 CASE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R^2</a:t>
                      </a:r>
                      <a:r>
                        <a:rPr lang="en-US" baseline="0" dirty="0" smtClean="0"/>
                        <a:t> TEST 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MAE (Million USD)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CASE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          118.7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CASE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          116.0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CASE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            96.9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CASE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          105.0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09600" y="4267200"/>
            <a:ext cx="4775200" cy="444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29761" y="5346700"/>
            <a:ext cx="4902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best predicting outcome </a:t>
            </a:r>
            <a:r>
              <a:rPr lang="en-US" smtClean="0"/>
              <a:t>is achieved by Case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1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CF5">
            <a:alpha val="5882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5" t="460" r="55463" b="-460"/>
          <a:stretch/>
        </p:blipFill>
        <p:spPr>
          <a:xfrm rot="16200000">
            <a:off x="3515708" y="-2112264"/>
            <a:ext cx="350787" cy="7382203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12192000" cy="1734208"/>
          </a:xfrm>
          <a:solidFill>
            <a:srgbClr val="EDEEF2"/>
          </a:solidFill>
          <a:ln>
            <a:noFill/>
          </a:ln>
        </p:spPr>
        <p:txBody>
          <a:bodyPr>
            <a:normAutofit/>
          </a:bodyPr>
          <a:lstStyle/>
          <a:p>
            <a:endParaRPr lang="en-US" sz="3600" b="1" dirty="0" smtClean="0">
              <a:solidFill>
                <a:srgbClr val="3D4865"/>
              </a:solidFill>
            </a:endParaRPr>
          </a:p>
          <a:p>
            <a:r>
              <a:rPr lang="en-US" sz="3600" b="1" dirty="0" smtClean="0">
                <a:solidFill>
                  <a:srgbClr val="3D4865"/>
                </a:solidFill>
              </a:rPr>
              <a:t> Things </a:t>
            </a:r>
            <a:r>
              <a:rPr lang="en-US" sz="3600" b="1" dirty="0" smtClean="0">
                <a:solidFill>
                  <a:srgbClr val="3D4865"/>
                </a:solidFill>
              </a:rPr>
              <a:t>I should have done better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734208"/>
            <a:ext cx="12192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Collecting and/or incorporating more data: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Actors/actresses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Director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Writers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Producer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Distributor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Genres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Inflation </a:t>
            </a:r>
            <a:r>
              <a:rPr lang="en-US" sz="2400" dirty="0" smtClean="0"/>
              <a:t>impacts</a:t>
            </a:r>
            <a:r>
              <a:rPr lang="en-US" sz="2400" dirty="0" smtClean="0"/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5" t="460" r="55463" b="-460"/>
          <a:stretch/>
        </p:blipFill>
        <p:spPr>
          <a:xfrm rot="16200000">
            <a:off x="5914256" y="-4393825"/>
            <a:ext cx="350787" cy="1192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7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CF5">
            <a:alpha val="5882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12192000" cy="1734208"/>
          </a:xfrm>
          <a:solidFill>
            <a:srgbClr val="EDEEF2"/>
          </a:solidFill>
          <a:ln>
            <a:noFill/>
          </a:ln>
        </p:spPr>
        <p:txBody>
          <a:bodyPr>
            <a:normAutofit/>
          </a:bodyPr>
          <a:lstStyle/>
          <a:p>
            <a:endParaRPr lang="en-US" sz="3600" b="1" dirty="0" smtClean="0">
              <a:solidFill>
                <a:srgbClr val="3D4865"/>
              </a:solidFill>
            </a:endParaRPr>
          </a:p>
          <a:p>
            <a:r>
              <a:rPr lang="en-US" sz="3600" b="1" dirty="0" smtClean="0">
                <a:solidFill>
                  <a:srgbClr val="3D4865"/>
                </a:solidFill>
              </a:rPr>
              <a:t>Data correlations</a:t>
            </a:r>
            <a:endParaRPr lang="en-US" sz="3600" b="1" dirty="0" smtClean="0">
              <a:solidFill>
                <a:srgbClr val="3D4865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5" t="460" r="55463" b="-460"/>
          <a:stretch/>
        </p:blipFill>
        <p:spPr>
          <a:xfrm rot="16200000">
            <a:off x="3515708" y="-2112264"/>
            <a:ext cx="350787" cy="7382203"/>
          </a:xfrm>
          <a:prstGeom prst="rect">
            <a:avLst/>
          </a:prstGeom>
        </p:spPr>
      </p:pic>
      <p:sp>
        <p:nvSpPr>
          <p:cNvPr id="12" name="Content Placeholder 1"/>
          <p:cNvSpPr txBox="1">
            <a:spLocks/>
          </p:cNvSpPr>
          <p:nvPr/>
        </p:nvSpPr>
        <p:spPr>
          <a:xfrm>
            <a:off x="6292419" y="1733737"/>
            <a:ext cx="5678676" cy="1588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19" y="1754232"/>
            <a:ext cx="4723584" cy="4723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932" r="-241" b="-652"/>
          <a:stretch/>
        </p:blipFill>
        <p:spPr>
          <a:xfrm>
            <a:off x="5115560" y="1116290"/>
            <a:ext cx="7406640" cy="6216343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76165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CF5">
            <a:alpha val="5882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66700" y="1331094"/>
            <a:ext cx="11531600" cy="5526907"/>
          </a:xfrm>
          <a:solidFill>
            <a:srgbClr val="EDEEF2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Objective</a:t>
            </a:r>
          </a:p>
          <a:p>
            <a:pPr marL="0" indent="0">
              <a:buNone/>
            </a:pPr>
            <a:r>
              <a:rPr lang="en-US" sz="2400" dirty="0" smtClean="0"/>
              <a:t>Build a predicting model to estimate the worldwide revenue at the domestic </a:t>
            </a:r>
            <a:r>
              <a:rPr lang="en-US" sz="2400" dirty="0" smtClean="0"/>
              <a:t>opening/release.</a:t>
            </a:r>
            <a:endParaRPr lang="en-US" sz="24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marL="0" indent="0">
              <a:buNone/>
            </a:pPr>
            <a:r>
              <a:rPr lang="en-US" sz="2400" dirty="0" smtClean="0"/>
              <a:t>If I were a significant stakeholder and  I found myself in a situation where at the release of my movie  that it generated less revenues that expected, I would want to be able to reassess and review my expectation of global revenues using a different model than the one that was used to sanction the movie production.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66700" y="1"/>
            <a:ext cx="11531600" cy="980303"/>
          </a:xfrm>
          <a:solidFill>
            <a:srgbClr val="EDEEF2"/>
          </a:solidFill>
          <a:ln>
            <a:noFill/>
          </a:ln>
        </p:spPr>
        <p:txBody>
          <a:bodyPr>
            <a:normAutofit fontScale="92500" lnSpcReduction="20000"/>
          </a:bodyPr>
          <a:lstStyle/>
          <a:p>
            <a:pPr marL="571500" indent="-571500">
              <a:buFont typeface="Arial" charset="0"/>
              <a:buChar char="•"/>
            </a:pPr>
            <a:endParaRPr lang="en-US" sz="3600" b="1" dirty="0" smtClean="0">
              <a:solidFill>
                <a:srgbClr val="3D4865"/>
              </a:solidFill>
            </a:endParaRPr>
          </a:p>
          <a:p>
            <a:r>
              <a:rPr lang="en-US" sz="3600" b="1" dirty="0" smtClean="0">
                <a:solidFill>
                  <a:srgbClr val="3D4865"/>
                </a:solidFill>
              </a:rPr>
              <a:t>Predicting total global revenue upon domestic release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2" t="460" r="55446" b="-460"/>
          <a:stretch/>
        </p:blipFill>
        <p:spPr>
          <a:xfrm rot="16200000">
            <a:off x="5857106" y="-4610103"/>
            <a:ext cx="350787" cy="1153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1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CF5">
            <a:alpha val="5882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1331094"/>
            <a:ext cx="7382203" cy="5526907"/>
          </a:xfrm>
          <a:solidFill>
            <a:srgbClr val="EDEEF2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marL="0" indent="0">
              <a:buNone/>
            </a:pPr>
            <a:r>
              <a:rPr lang="is-IS" sz="2400" dirty="0" smtClean="0"/>
              <a:t>Gross revenues generated domestically</a:t>
            </a:r>
          </a:p>
          <a:p>
            <a:r>
              <a:rPr lang="is-IS" sz="2100" dirty="0" smtClean="0">
                <a:solidFill>
                  <a:schemeClr val="bg2">
                    <a:lumMod val="25000"/>
                  </a:schemeClr>
                </a:solidFill>
              </a:rPr>
              <a:t>107.5 B USD</a:t>
            </a:r>
            <a:endParaRPr lang="is-IS" sz="21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is-IS" sz="2400" dirty="0" smtClean="0"/>
              <a:t>Gross revenue generated worldwide</a:t>
            </a:r>
          </a:p>
          <a:p>
            <a:r>
              <a:rPr lang="is-IS" sz="2100" dirty="0" smtClean="0">
                <a:solidFill>
                  <a:schemeClr val="bg2">
                    <a:lumMod val="25000"/>
                  </a:schemeClr>
                </a:solidFill>
              </a:rPr>
              <a:t>260.8 B USD</a:t>
            </a:r>
            <a:endParaRPr lang="is-IS" sz="21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Information available</a:t>
            </a:r>
          </a:p>
          <a:p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Release date</a:t>
            </a:r>
          </a:p>
          <a:p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Main cast(s) and crew members</a:t>
            </a:r>
          </a:p>
          <a:p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Distributor</a:t>
            </a:r>
          </a:p>
          <a:p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Movie genres &amp; rating</a:t>
            </a:r>
          </a:p>
          <a:p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Distributor</a:t>
            </a:r>
          </a:p>
          <a:p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Revenue from domestic opening</a:t>
            </a:r>
          </a:p>
          <a:p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Production budget</a:t>
            </a:r>
          </a:p>
          <a:p>
            <a:endParaRPr lang="en-US" sz="28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7382203" cy="1003300"/>
          </a:xfrm>
          <a:solidFill>
            <a:srgbClr val="EDEEF2"/>
          </a:solidFill>
          <a:ln>
            <a:noFill/>
          </a:ln>
        </p:spPr>
        <p:txBody>
          <a:bodyPr>
            <a:normAutofit fontScale="70000" lnSpcReduction="20000"/>
          </a:bodyPr>
          <a:lstStyle/>
          <a:p>
            <a:pPr marL="571500" indent="-571500">
              <a:buFont typeface="Arial" charset="0"/>
              <a:buChar char="•"/>
            </a:pPr>
            <a:endParaRPr lang="en-US" sz="3600" b="1" dirty="0" smtClean="0">
              <a:solidFill>
                <a:srgbClr val="3D4865"/>
              </a:solidFill>
            </a:endParaRPr>
          </a:p>
          <a:p>
            <a:r>
              <a:rPr lang="en-US" sz="3600" b="1" dirty="0" smtClean="0">
                <a:solidFill>
                  <a:srgbClr val="3D4865"/>
                </a:solidFill>
              </a:rPr>
              <a:t>Predicting total global revenue upon domestic release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8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203" y="1"/>
            <a:ext cx="4809797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2" t="460" r="55446" b="-460"/>
          <a:stretch/>
        </p:blipFill>
        <p:spPr>
          <a:xfrm rot="16200000">
            <a:off x="3515708" y="-2535402"/>
            <a:ext cx="350787" cy="738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CF5">
            <a:alpha val="5882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12192000" cy="1734208"/>
          </a:xfrm>
          <a:solidFill>
            <a:srgbClr val="EDEEF2"/>
          </a:solidFill>
          <a:ln>
            <a:noFill/>
          </a:ln>
        </p:spPr>
        <p:txBody>
          <a:bodyPr>
            <a:normAutofit/>
          </a:bodyPr>
          <a:lstStyle/>
          <a:p>
            <a:endParaRPr lang="en-US" sz="3600" b="1" dirty="0" smtClean="0">
              <a:solidFill>
                <a:srgbClr val="3D4865"/>
              </a:solidFill>
            </a:endParaRPr>
          </a:p>
          <a:p>
            <a:r>
              <a:rPr lang="en-US" sz="3600" b="1" dirty="0" smtClean="0">
                <a:solidFill>
                  <a:srgbClr val="3D4865"/>
                </a:solidFill>
              </a:rPr>
              <a:t>Data used for my analysis 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5" t="460" r="55463" b="-460"/>
          <a:stretch/>
        </p:blipFill>
        <p:spPr>
          <a:xfrm rot="16200000">
            <a:off x="3515708" y="-2112264"/>
            <a:ext cx="350787" cy="7382203"/>
          </a:xfrm>
          <a:prstGeom prst="rect">
            <a:avLst/>
          </a:prstGeom>
        </p:spPr>
      </p:pic>
      <p:sp>
        <p:nvSpPr>
          <p:cNvPr id="11" name="Content Placeholder 1"/>
          <p:cNvSpPr txBox="1">
            <a:spLocks/>
          </p:cNvSpPr>
          <p:nvPr/>
        </p:nvSpPr>
        <p:spPr>
          <a:xfrm>
            <a:off x="189185" y="1754232"/>
            <a:ext cx="11781909" cy="4684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r>
              <a:rPr lang="en-US" sz="2400" dirty="0" smtClean="0"/>
              <a:t>M</a:t>
            </a:r>
            <a:r>
              <a:rPr lang="is-IS" sz="2400" dirty="0" smtClean="0"/>
              <a:t>ovies from Y2000 onwards (Box Office Mojo</a:t>
            </a:r>
            <a:r>
              <a:rPr lang="is-IS" sz="2400" dirty="0" smtClean="0"/>
              <a:t>)</a:t>
            </a:r>
          </a:p>
          <a:p>
            <a:pPr marL="457200" lvl="1" indent="0">
              <a:buNone/>
            </a:pPr>
            <a:endParaRPr lang="is-IS" sz="2400" dirty="0"/>
          </a:p>
          <a:p>
            <a:pPr marL="457200" lvl="1" indent="0">
              <a:buNone/>
            </a:pPr>
            <a:endParaRPr lang="is-IS" sz="2400" dirty="0" smtClean="0"/>
          </a:p>
          <a:p>
            <a:pPr marL="457200" lvl="1" indent="0">
              <a:buNone/>
            </a:pPr>
            <a:endParaRPr lang="is-IS" sz="2400" dirty="0"/>
          </a:p>
          <a:p>
            <a:pPr marL="457200" lvl="1" indent="0">
              <a:buNone/>
            </a:pPr>
            <a:endParaRPr lang="is-IS" sz="1900" dirty="0"/>
          </a:p>
          <a:p>
            <a:r>
              <a:rPr lang="en-US" sz="2400" dirty="0" smtClean="0"/>
              <a:t>Deleted rows without </a:t>
            </a:r>
            <a:r>
              <a:rPr lang="en-US" sz="2400" dirty="0"/>
              <a:t>budget info</a:t>
            </a:r>
            <a:endParaRPr lang="is-IS" sz="2400" dirty="0"/>
          </a:p>
          <a:p>
            <a:r>
              <a:rPr lang="is-IS" sz="2400" dirty="0" smtClean="0"/>
              <a:t>Deleted rows without </a:t>
            </a:r>
            <a:r>
              <a:rPr lang="is-IS" sz="2400" dirty="0"/>
              <a:t>runtime info</a:t>
            </a:r>
            <a:endParaRPr lang="en-US" sz="2400" dirty="0"/>
          </a:p>
          <a:p>
            <a:r>
              <a:rPr lang="en-US" sz="2400" dirty="0" smtClean="0"/>
              <a:t>+/- 600 </a:t>
            </a:r>
            <a:r>
              <a:rPr lang="en-US" sz="2400" dirty="0"/>
              <a:t>lines of data</a:t>
            </a:r>
          </a:p>
          <a:p>
            <a:pPr marL="457200" lvl="1" indent="0">
              <a:buNone/>
            </a:pPr>
            <a:endParaRPr lang="is-IS" sz="1900" dirty="0" smtClean="0"/>
          </a:p>
          <a:p>
            <a:pPr lvl="1"/>
            <a:endParaRPr lang="en-US" sz="1900" dirty="0"/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6292419" y="1733737"/>
            <a:ext cx="5678676" cy="1588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647865"/>
              </p:ext>
            </p:extLst>
          </p:nvPr>
        </p:nvGraphicFramePr>
        <p:xfrm>
          <a:off x="393700" y="2788098"/>
          <a:ext cx="6388100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4050"/>
                <a:gridCol w="3194050"/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Category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Data</a:t>
                      </a:r>
                      <a:r>
                        <a:rPr lang="en-US" sz="2000" baseline="0" dirty="0" smtClean="0"/>
                        <a:t> Range (Million USD)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Worldwide revenue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86</a:t>
                      </a:r>
                      <a:r>
                        <a:rPr lang="en-US" sz="2000" baseline="0" dirty="0" smtClean="0"/>
                        <a:t>. 1</a:t>
                      </a:r>
                      <a:r>
                        <a:rPr lang="en-US" sz="2000" dirty="0" smtClean="0"/>
                        <a:t>    –  2,798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Budget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0.015</a:t>
                      </a:r>
                      <a:r>
                        <a:rPr lang="en-US" sz="2000" baseline="0" dirty="0" smtClean="0"/>
                        <a:t> -     </a:t>
                      </a:r>
                      <a:r>
                        <a:rPr lang="en-US" sz="2000" dirty="0" smtClean="0"/>
                        <a:t>356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60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CF5">
            <a:alpha val="5882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12192000" cy="1734208"/>
          </a:xfrm>
          <a:solidFill>
            <a:srgbClr val="EDEEF2"/>
          </a:solidFill>
          <a:ln>
            <a:noFill/>
          </a:ln>
        </p:spPr>
        <p:txBody>
          <a:bodyPr>
            <a:normAutofit/>
          </a:bodyPr>
          <a:lstStyle/>
          <a:p>
            <a:endParaRPr lang="en-US" sz="3600" b="1" dirty="0" smtClean="0">
              <a:solidFill>
                <a:srgbClr val="3D4865"/>
              </a:solidFill>
            </a:endParaRPr>
          </a:p>
          <a:p>
            <a:r>
              <a:rPr lang="en-US" sz="3600" b="1" dirty="0" smtClean="0">
                <a:solidFill>
                  <a:srgbClr val="3D4865"/>
                </a:solidFill>
              </a:rPr>
              <a:t>Initial assessment using </a:t>
            </a:r>
            <a:r>
              <a:rPr lang="en-US" sz="3600" b="1" dirty="0" err="1" smtClean="0">
                <a:solidFill>
                  <a:srgbClr val="3D4865"/>
                </a:solidFill>
              </a:rPr>
              <a:t>statsmodel</a:t>
            </a:r>
            <a:r>
              <a:rPr lang="en-US" sz="3600" b="1" dirty="0" smtClean="0">
                <a:solidFill>
                  <a:srgbClr val="3D4865"/>
                </a:solidFill>
              </a:rPr>
              <a:t> </a:t>
            </a:r>
          </a:p>
          <a:p>
            <a:endParaRPr lang="en-US" sz="3600" b="1" dirty="0" smtClean="0">
              <a:solidFill>
                <a:srgbClr val="3D4865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5" t="460" r="55463" b="-460"/>
          <a:stretch/>
        </p:blipFill>
        <p:spPr>
          <a:xfrm rot="16200000">
            <a:off x="3515708" y="-2132287"/>
            <a:ext cx="350787" cy="7382203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7" t="46393" r="10767" b="15578"/>
          <a:stretch/>
        </p:blipFill>
        <p:spPr>
          <a:xfrm>
            <a:off x="6564406" y="3112612"/>
            <a:ext cx="5007492" cy="3589743"/>
          </a:xfrm>
        </p:spPr>
      </p:pic>
      <p:pic>
        <p:nvPicPr>
          <p:cNvPr id="10" name="Content Placeholder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7" t="12467" r="10767" b="53730"/>
          <a:stretch/>
        </p:blipFill>
        <p:spPr>
          <a:xfrm>
            <a:off x="508705" y="2885110"/>
            <a:ext cx="6039935" cy="3848777"/>
          </a:xfrm>
          <a:prstGeom prst="rect">
            <a:avLst/>
          </a:prstGeom>
        </p:spPr>
      </p:pic>
      <p:sp>
        <p:nvSpPr>
          <p:cNvPr id="11" name="Content Placeholder 1"/>
          <p:cNvSpPr txBox="1">
            <a:spLocks/>
          </p:cNvSpPr>
          <p:nvPr/>
        </p:nvSpPr>
        <p:spPr>
          <a:xfrm>
            <a:off x="492939" y="1828333"/>
            <a:ext cx="11047427" cy="12527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OLS results from the initial dataset:</a:t>
            </a:r>
          </a:p>
          <a:p>
            <a:r>
              <a:rPr lang="en-US" sz="2400" b="1" dirty="0" smtClean="0"/>
              <a:t>R^2 0.707 </a:t>
            </a:r>
          </a:p>
          <a:p>
            <a:r>
              <a:rPr lang="en-US" sz="2400" b="1" dirty="0" smtClean="0"/>
              <a:t>Notice the negative intercepts and very high condition numbers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85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CF5">
            <a:alpha val="5882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12192000" cy="1734208"/>
          </a:xfrm>
          <a:solidFill>
            <a:srgbClr val="EDEEF2"/>
          </a:solidFill>
          <a:ln>
            <a:noFill/>
          </a:ln>
        </p:spPr>
        <p:txBody>
          <a:bodyPr>
            <a:normAutofit/>
          </a:bodyPr>
          <a:lstStyle/>
          <a:p>
            <a:endParaRPr lang="en-US" sz="3600" b="1" dirty="0" smtClean="0">
              <a:solidFill>
                <a:srgbClr val="3D4865"/>
              </a:solidFill>
            </a:endParaRPr>
          </a:p>
          <a:p>
            <a:r>
              <a:rPr lang="en-US" sz="3600" b="1" dirty="0">
                <a:solidFill>
                  <a:srgbClr val="3D4865"/>
                </a:solidFill>
              </a:rPr>
              <a:t>F</a:t>
            </a:r>
            <a:r>
              <a:rPr lang="en-US" sz="3600" b="1" dirty="0" smtClean="0">
                <a:solidFill>
                  <a:srgbClr val="3D4865"/>
                </a:solidFill>
              </a:rPr>
              <a:t>eature engineering</a:t>
            </a:r>
          </a:p>
          <a:p>
            <a:endParaRPr lang="en-US" sz="3600" b="1" dirty="0" smtClean="0">
              <a:solidFill>
                <a:srgbClr val="3D4865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5" t="460" r="55463" b="-460"/>
          <a:stretch/>
        </p:blipFill>
        <p:spPr>
          <a:xfrm rot="16200000">
            <a:off x="3515708" y="-2112264"/>
            <a:ext cx="350787" cy="7382203"/>
          </a:xfrm>
          <a:prstGeom prst="rect">
            <a:avLst/>
          </a:prstGeom>
        </p:spPr>
      </p:pic>
      <p:sp>
        <p:nvSpPr>
          <p:cNvPr id="11" name="Content Placeholder 1"/>
          <p:cNvSpPr txBox="1">
            <a:spLocks/>
          </p:cNvSpPr>
          <p:nvPr/>
        </p:nvSpPr>
        <p:spPr>
          <a:xfrm>
            <a:off x="156608" y="1902434"/>
            <a:ext cx="10778092" cy="48247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smtClean="0"/>
              <a:t>Feature </a:t>
            </a:r>
            <a:r>
              <a:rPr lang="en-US" sz="2800" b="1" dirty="0" smtClean="0"/>
              <a:t>engineering and preselection process</a:t>
            </a:r>
            <a:endParaRPr lang="en-US" sz="2800" b="1" dirty="0" smtClean="0"/>
          </a:p>
          <a:p>
            <a:r>
              <a:rPr lang="en-US" sz="2400" dirty="0" smtClean="0"/>
              <a:t>Started by dropping features with weakest correlation with the ’</a:t>
            </a:r>
            <a:r>
              <a:rPr lang="en-US" sz="2400" dirty="0" err="1" smtClean="0"/>
              <a:t>worldwide_gross</a:t>
            </a:r>
            <a:r>
              <a:rPr lang="en-US" sz="2400" dirty="0" smtClean="0"/>
              <a:t>’ and </a:t>
            </a:r>
            <a:r>
              <a:rPr lang="en-US" sz="2400" dirty="0" smtClean="0"/>
              <a:t>see the impact on R^2 </a:t>
            </a:r>
            <a:r>
              <a:rPr lang="en-US" sz="2400" dirty="0" smtClean="0"/>
              <a:t>values</a:t>
            </a:r>
          </a:p>
          <a:p>
            <a:endParaRPr lang="en-US" sz="2400" dirty="0" smtClean="0"/>
          </a:p>
          <a:p>
            <a:r>
              <a:rPr lang="en-US" sz="2400" dirty="0" smtClean="0"/>
              <a:t>Applying </a:t>
            </a:r>
            <a:r>
              <a:rPr lang="en-US" sz="2400" dirty="0" smtClean="0"/>
              <a:t>the 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degree Polynomial X**</a:t>
            </a:r>
            <a:r>
              <a:rPr lang="en-US" sz="2400" dirty="0" smtClean="0"/>
              <a:t>2</a:t>
            </a:r>
          </a:p>
          <a:p>
            <a:endParaRPr lang="en-US" sz="2400" dirty="0" smtClean="0"/>
          </a:p>
          <a:p>
            <a:r>
              <a:rPr lang="en-US" sz="2400" dirty="0" smtClean="0"/>
              <a:t>Applying 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 degree </a:t>
            </a:r>
            <a:r>
              <a:rPr lang="en-US" sz="2400" dirty="0" err="1" smtClean="0"/>
              <a:t>PolynomialFeatures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Creating interaction </a:t>
            </a:r>
            <a:r>
              <a:rPr lang="en-US" sz="2400" dirty="0" smtClean="0"/>
              <a:t>features</a:t>
            </a:r>
          </a:p>
          <a:p>
            <a:endParaRPr lang="en-US" sz="2400" dirty="0" smtClean="0"/>
          </a:p>
          <a:p>
            <a:r>
              <a:rPr lang="en-US" sz="2400" dirty="0" smtClean="0"/>
              <a:t>Use </a:t>
            </a:r>
            <a:r>
              <a:rPr lang="en-US" sz="2400" dirty="0" err="1" smtClean="0"/>
              <a:t>highlevel</a:t>
            </a:r>
            <a:r>
              <a:rPr lang="en-US" sz="2400" dirty="0" smtClean="0"/>
              <a:t> </a:t>
            </a:r>
            <a:r>
              <a:rPr lang="en-US" sz="2400" dirty="0" err="1" smtClean="0"/>
              <a:t>ols</a:t>
            </a:r>
            <a:r>
              <a:rPr lang="en-US" sz="2400" dirty="0" smtClean="0"/>
              <a:t> scores without validation to preselect features for cross validation</a:t>
            </a:r>
            <a:endParaRPr lang="en-US" sz="2400" dirty="0"/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92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CF5">
            <a:alpha val="5882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12192000" cy="1734208"/>
          </a:xfrm>
          <a:solidFill>
            <a:srgbClr val="EDEEF2"/>
          </a:solidFill>
          <a:ln>
            <a:noFill/>
          </a:ln>
        </p:spPr>
        <p:txBody>
          <a:bodyPr>
            <a:normAutofit/>
          </a:bodyPr>
          <a:lstStyle/>
          <a:p>
            <a:endParaRPr lang="en-US" sz="3600" b="1" dirty="0" smtClean="0">
              <a:solidFill>
                <a:srgbClr val="3D4865"/>
              </a:solidFill>
            </a:endParaRPr>
          </a:p>
          <a:p>
            <a:r>
              <a:rPr lang="en-US" sz="3600" b="1" dirty="0">
                <a:solidFill>
                  <a:srgbClr val="3D4865"/>
                </a:solidFill>
              </a:rPr>
              <a:t>F</a:t>
            </a:r>
            <a:r>
              <a:rPr lang="en-US" sz="3600" b="1" dirty="0" smtClean="0">
                <a:solidFill>
                  <a:srgbClr val="3D4865"/>
                </a:solidFill>
              </a:rPr>
              <a:t>eature engineering</a:t>
            </a:r>
          </a:p>
          <a:p>
            <a:endParaRPr lang="en-US" sz="3600" b="1" dirty="0" smtClean="0">
              <a:solidFill>
                <a:srgbClr val="3D4865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5" t="460" r="55463" b="-460"/>
          <a:stretch/>
        </p:blipFill>
        <p:spPr>
          <a:xfrm rot="16200000">
            <a:off x="3515708" y="-2112264"/>
            <a:ext cx="350787" cy="7382203"/>
          </a:xfrm>
          <a:prstGeom prst="rect">
            <a:avLst/>
          </a:prstGeom>
        </p:spPr>
      </p:pic>
      <p:sp>
        <p:nvSpPr>
          <p:cNvPr id="11" name="Content Placeholder 1"/>
          <p:cNvSpPr txBox="1">
            <a:spLocks/>
          </p:cNvSpPr>
          <p:nvPr/>
        </p:nvSpPr>
        <p:spPr>
          <a:xfrm>
            <a:off x="156608" y="1902434"/>
            <a:ext cx="10803492" cy="4824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Conclusions </a:t>
            </a:r>
            <a:r>
              <a:rPr lang="en-US" sz="2400" b="1" dirty="0"/>
              <a:t>from my selection process:</a:t>
            </a:r>
          </a:p>
          <a:p>
            <a:r>
              <a:rPr lang="en-US" sz="2400" dirty="0"/>
              <a:t>Keep all the features from the initial data. </a:t>
            </a:r>
            <a:endParaRPr lang="en-US" sz="2400" dirty="0" smtClean="0"/>
          </a:p>
          <a:p>
            <a:r>
              <a:rPr lang="en-US" sz="2400" dirty="0" smtClean="0"/>
              <a:t>Some </a:t>
            </a:r>
            <a:r>
              <a:rPr lang="en-US" sz="2400" dirty="0"/>
              <a:t>X**2 and combination features were helpful to increase R^2</a:t>
            </a:r>
          </a:p>
          <a:p>
            <a:r>
              <a:rPr lang="en-US" sz="2400" dirty="0"/>
              <a:t>3</a:t>
            </a:r>
            <a:r>
              <a:rPr lang="en-US" sz="2400" baseline="30000" dirty="0"/>
              <a:t>rd</a:t>
            </a:r>
            <a:r>
              <a:rPr lang="en-US" sz="2400" dirty="0"/>
              <a:t> degree </a:t>
            </a:r>
            <a:r>
              <a:rPr lang="en-US" sz="2400" dirty="0" err="1"/>
              <a:t>PolynomialFeatures</a:t>
            </a:r>
            <a:r>
              <a:rPr lang="en-US" sz="2400" dirty="0"/>
              <a:t> help to boost the the training R^2 but resulted in negative test R^2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919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CF5">
            <a:alpha val="5882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0" y="0"/>
            <a:ext cx="12191999" cy="1549400"/>
          </a:xfrm>
          <a:solidFill>
            <a:srgbClr val="EDEEF2"/>
          </a:solidFill>
          <a:ln>
            <a:noFill/>
          </a:ln>
        </p:spPr>
        <p:txBody>
          <a:bodyPr anchor="ctr">
            <a:normAutofit/>
          </a:bodyPr>
          <a:lstStyle/>
          <a:p>
            <a:endParaRPr lang="en-US" sz="3600" b="1" dirty="0">
              <a:solidFill>
                <a:srgbClr val="3D4865"/>
              </a:solidFill>
            </a:endParaRPr>
          </a:p>
          <a:p>
            <a:r>
              <a:rPr lang="en-US" sz="3600" b="1" dirty="0" smtClean="0">
                <a:solidFill>
                  <a:srgbClr val="3D4865"/>
                </a:solidFill>
              </a:rPr>
              <a:t>  Feature selection and cross validation</a:t>
            </a:r>
            <a:endParaRPr lang="en-US" sz="3600" b="1" dirty="0" smtClean="0">
              <a:solidFill>
                <a:srgbClr val="3D4865"/>
              </a:solidFill>
            </a:endParaRPr>
          </a:p>
          <a:p>
            <a:endParaRPr lang="en-US" sz="3600" b="1" dirty="0" smtClean="0">
              <a:solidFill>
                <a:srgbClr val="3D4865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5" t="460" r="55463" b="-460"/>
          <a:stretch/>
        </p:blipFill>
        <p:spPr>
          <a:xfrm rot="16200000">
            <a:off x="5755506" y="-4556894"/>
            <a:ext cx="350787" cy="11861800"/>
          </a:xfrm>
          <a:prstGeom prst="rect">
            <a:avLst/>
          </a:prstGeom>
        </p:spPr>
      </p:pic>
      <p:sp>
        <p:nvSpPr>
          <p:cNvPr id="11" name="Content Placeholder 1"/>
          <p:cNvSpPr txBox="1">
            <a:spLocks/>
          </p:cNvSpPr>
          <p:nvPr/>
        </p:nvSpPr>
        <p:spPr>
          <a:xfrm>
            <a:off x="304799" y="1549400"/>
            <a:ext cx="11557001" cy="516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/>
              <a:t>Each feature that increased the validation score is kept and a new candidate model is created </a:t>
            </a:r>
            <a:r>
              <a:rPr lang="en-US" sz="2000" b="1" dirty="0" smtClean="0"/>
              <a:t>to include that feature. </a:t>
            </a:r>
          </a:p>
          <a:p>
            <a:pPr marL="0" indent="0">
              <a:buNone/>
            </a:pPr>
            <a:endParaRPr lang="en-US" sz="2400" b="1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625689"/>
              </p:ext>
            </p:extLst>
          </p:nvPr>
        </p:nvGraphicFramePr>
        <p:xfrm>
          <a:off x="2120899" y="2133600"/>
          <a:ext cx="7620000" cy="4424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0688"/>
                <a:gridCol w="4291011"/>
                <a:gridCol w="1638301"/>
              </a:tblGrid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candidate</a:t>
                      </a:r>
                      <a:r>
                        <a:rPr lang="en-US" sz="1600" baseline="0" dirty="0" smtClean="0"/>
                        <a:t> models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features included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mean</a:t>
                      </a:r>
                      <a:r>
                        <a:rPr lang="en-US" sz="1600" baseline="0" dirty="0" smtClean="0"/>
                        <a:t> R^2 </a:t>
                      </a:r>
                      <a:r>
                        <a:rPr lang="en-US" sz="1600" baseline="0" dirty="0" err="1" smtClean="0"/>
                        <a:t>val</a:t>
                      </a:r>
                      <a:r>
                        <a:rPr lang="en-US" sz="1600" baseline="0" dirty="0" smtClean="0"/>
                        <a:t> scores</a:t>
                      </a:r>
                      <a:endParaRPr lang="en-US" sz="1600" dirty="0"/>
                    </a:p>
                  </a:txBody>
                  <a:tcPr anchor="ctr"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Initial</a:t>
                      </a:r>
                      <a:r>
                        <a:rPr lang="en-US" sz="1200" baseline="0" dirty="0" smtClean="0"/>
                        <a:t> Model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All</a:t>
                      </a:r>
                      <a:r>
                        <a:rPr lang="en-US" sz="1200" baseline="0" dirty="0" smtClean="0"/>
                        <a:t> simple features: </a:t>
                      </a:r>
                      <a:r>
                        <a:rPr lang="en-US" sz="1200" baseline="0" dirty="0" err="1" smtClean="0"/>
                        <a:t>opening_gross</a:t>
                      </a:r>
                      <a:r>
                        <a:rPr lang="en-US" sz="1200" baseline="0" dirty="0" smtClean="0"/>
                        <a:t>, budget, runtime, month, year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0.737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Model</a:t>
                      </a:r>
                      <a:r>
                        <a:rPr lang="en-US" sz="1200" baseline="0" dirty="0" smtClean="0"/>
                        <a:t>  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Simple</a:t>
                      </a:r>
                      <a:r>
                        <a:rPr lang="en-US" sz="1200" baseline="0" dirty="0" smtClean="0"/>
                        <a:t> + opening gross **2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0.737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Model</a:t>
                      </a:r>
                      <a:r>
                        <a:rPr lang="en-US" sz="1200" baseline="0" dirty="0" smtClean="0"/>
                        <a:t> 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Simple + budget</a:t>
                      </a:r>
                      <a:r>
                        <a:rPr lang="en-US" sz="1200" baseline="0" dirty="0" smtClean="0"/>
                        <a:t> **2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0.715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Model</a:t>
                      </a:r>
                      <a:r>
                        <a:rPr lang="en-US" sz="1200" baseline="0" dirty="0" smtClean="0"/>
                        <a:t> 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Simple</a:t>
                      </a:r>
                      <a:r>
                        <a:rPr lang="en-US" sz="1200" baseline="0" dirty="0" smtClean="0"/>
                        <a:t> + runtime**2 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0.741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Model 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Simple +</a:t>
                      </a:r>
                      <a:r>
                        <a:rPr lang="en-US" sz="1200" baseline="0" dirty="0" smtClean="0"/>
                        <a:t> runtime**2 + month**2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0.741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Model 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Simple</a:t>
                      </a:r>
                      <a:r>
                        <a:rPr lang="en-US" sz="1200" baseline="0" dirty="0" smtClean="0"/>
                        <a:t> + runtime**2 + year**2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0.741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Model 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Simple + runtime**2</a:t>
                      </a:r>
                      <a:r>
                        <a:rPr lang="en-US" sz="1200" baseline="0" dirty="0" smtClean="0"/>
                        <a:t>  + c1 (budget * runtime)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0.741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Model 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Simple + runtime**2</a:t>
                      </a:r>
                      <a:r>
                        <a:rPr lang="en-US" sz="1200" baseline="0" dirty="0" smtClean="0"/>
                        <a:t> + c2 (opening gross * runtime)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0.730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Model 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Simple</a:t>
                      </a:r>
                      <a:r>
                        <a:rPr lang="en-US" sz="1200" baseline="0" dirty="0" smtClean="0"/>
                        <a:t> + runtime**2 + c3 (opening gross / year)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0.743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Model 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Simple</a:t>
                      </a:r>
                      <a:r>
                        <a:rPr lang="en-US" sz="1200" baseline="0" dirty="0" smtClean="0"/>
                        <a:t> + runtime**2 + c4 (budget/year)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0.744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Model 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Simple</a:t>
                      </a:r>
                      <a:r>
                        <a:rPr lang="en-US" sz="1200" baseline="0" dirty="0" smtClean="0"/>
                        <a:t> + runtime** 2 + c4 + c5 (month*runtime)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0.745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Model 11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Simple + runtime**2</a:t>
                      </a:r>
                      <a:r>
                        <a:rPr lang="en-US" sz="1200" baseline="0" dirty="0" smtClean="0"/>
                        <a:t> + c4 + c5 + c6  (month*year)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0.743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Model 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Simple + runtime**2 + c4 +</a:t>
                      </a:r>
                      <a:r>
                        <a:rPr lang="en-US" sz="1200" baseline="0" dirty="0" smtClean="0"/>
                        <a:t> c5 + c7 (month*opening gross)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0.753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Model 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Simple + runtime**2 + c4 +</a:t>
                      </a:r>
                      <a:r>
                        <a:rPr lang="en-US" sz="1200" baseline="0" dirty="0" smtClean="0"/>
                        <a:t> c5 + c7 + PG + PG_13 + R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0.760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rved Left Arrow 8"/>
          <p:cNvSpPr/>
          <p:nvPr/>
        </p:nvSpPr>
        <p:spPr>
          <a:xfrm>
            <a:off x="9232901" y="2748012"/>
            <a:ext cx="381000" cy="934988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32300" y="3581400"/>
            <a:ext cx="825500" cy="1905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rved Left Arrow 13"/>
          <p:cNvSpPr/>
          <p:nvPr/>
        </p:nvSpPr>
        <p:spPr>
          <a:xfrm>
            <a:off x="6083299" y="3632200"/>
            <a:ext cx="711200" cy="431800"/>
          </a:xfrm>
          <a:prstGeom prst="curvedLeftArrow">
            <a:avLst>
              <a:gd name="adj1" fmla="val 3793"/>
              <a:gd name="adj2" fmla="val 59615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66101" y="6253480"/>
            <a:ext cx="1447800" cy="30988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740899" y="6179542"/>
            <a:ext cx="228600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n>
                  <a:solidFill>
                    <a:srgbClr val="FF0000"/>
                  </a:solidFill>
                </a:ln>
              </a:rPr>
              <a:t>Best candidate model</a:t>
            </a:r>
            <a:endParaRPr lang="en-US" dirty="0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7038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1466</TotalTime>
  <Words>705</Words>
  <Application>Microsoft Macintosh PowerPoint</Application>
  <PresentationFormat>Widescreen</PresentationFormat>
  <Paragraphs>161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predictions for movie global revenue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Moestafa</dc:creator>
  <cp:lastModifiedBy>Carla Moestafa</cp:lastModifiedBy>
  <cp:revision>80</cp:revision>
  <dcterms:created xsi:type="dcterms:W3CDTF">2021-01-22T08:37:11Z</dcterms:created>
  <dcterms:modified xsi:type="dcterms:W3CDTF">2021-01-26T00:51:59Z</dcterms:modified>
</cp:coreProperties>
</file>